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356" r:id="rId4"/>
    <p:sldId id="382" r:id="rId5"/>
    <p:sldId id="386" r:id="rId6"/>
    <p:sldId id="387" r:id="rId7"/>
    <p:sldId id="389" r:id="rId8"/>
    <p:sldId id="390" r:id="rId9"/>
    <p:sldId id="388" r:id="rId10"/>
    <p:sldId id="392" r:id="rId11"/>
    <p:sldId id="395" r:id="rId12"/>
    <p:sldId id="396" r:id="rId13"/>
    <p:sldId id="398" r:id="rId14"/>
    <p:sldId id="397" r:id="rId15"/>
    <p:sldId id="381" r:id="rId16"/>
    <p:sldId id="394" r:id="rId17"/>
    <p:sldId id="393" r:id="rId18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D419262F-D76E-4926-A27D-7DE335E4520C}">
          <p14:sldIdLst>
            <p14:sldId id="256"/>
            <p14:sldId id="260"/>
            <p14:sldId id="356"/>
            <p14:sldId id="382"/>
            <p14:sldId id="386"/>
            <p14:sldId id="387"/>
            <p14:sldId id="389"/>
            <p14:sldId id="390"/>
            <p14:sldId id="388"/>
            <p14:sldId id="392"/>
            <p14:sldId id="395"/>
            <p14:sldId id="396"/>
            <p14:sldId id="398"/>
            <p14:sldId id="397"/>
            <p14:sldId id="381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4AD"/>
    <a:srgbClr val="FF9900"/>
    <a:srgbClr val="DDDDD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9" autoAdjust="0"/>
    <p:restoredTop sz="86158" autoAdjust="0"/>
  </p:normalViewPr>
  <p:slideViewPr>
    <p:cSldViewPr snapToGrid="0" snapToObjects="1">
      <p:cViewPr varScale="1">
        <p:scale>
          <a:sx n="71" d="100"/>
          <a:sy n="71" d="100"/>
        </p:scale>
        <p:origin x="168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7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2218C-6BBA-684D-AD1A-856551C9EC9F}" type="datetimeFigureOut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D8282-43DA-494A-8911-53AC605358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8489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521CD-9AF7-4778-A37E-515134969F24}" type="datetimeFigureOut">
              <a:rPr lang="zh-TW" altLang="en-US" smtClean="0"/>
              <a:t>2016/6/28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81A8A-B62C-4D8A-9FFB-65441081C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4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73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小組專案參考</a:t>
            </a:r>
          </a:p>
          <a:p>
            <a:pPr marL="171450" indent="-171450">
              <a:buFontTx/>
              <a:buChar char="-"/>
            </a:pPr>
            <a:r>
              <a:rPr kumimoji="1" lang="zh-TW" altLang="en-US" dirty="0" smtClean="0"/>
              <a:t>資料分析的流程：動機、資料、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81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備轉容量率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創新低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51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08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電不夠用啦！</a:t>
            </a:r>
          </a:p>
          <a:p>
            <a:r>
              <a:rPr kumimoji="1" lang="zh-TW" altLang="en-US" dirty="0" smtClean="0"/>
              <a:t>節電勢必會對我們生活產生影響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節電的對象？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34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1A8A-B62C-4D8A-9FFB-65441081CC2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09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 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F0F5-8DBF-46FB-B056-0FFDAD6DC35F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05" y="0"/>
            <a:ext cx="3740058" cy="68909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418" y="5254067"/>
            <a:ext cx="1289419" cy="11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069B-37A1-412D-AA97-71465EC0657A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720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D4EF-7AEB-4295-A298-1BC0F360C656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047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9"/>
          <p:cNvPicPr>
            <a:picLocks noChangeAspect="1"/>
          </p:cNvPicPr>
          <p:nvPr userDrawn="1"/>
        </p:nvPicPr>
        <p:blipFill rotWithShape="1">
          <a:blip r:embed="rId2"/>
          <a:srcRect l="37389" t="1693" b="1677"/>
          <a:stretch/>
        </p:blipFill>
        <p:spPr>
          <a:xfrm rot="16200000">
            <a:off x="4236471" y="1945994"/>
            <a:ext cx="687768" cy="916070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zh-TW" altLang="en-US" sz="4400" b="1" kern="1200" dirty="0">
                <a:solidFill>
                  <a:srgbClr val="0CB0E7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344168" y="6356350"/>
            <a:ext cx="2133600" cy="365125"/>
          </a:xfrm>
        </p:spPr>
        <p:txBody>
          <a:bodyPr/>
          <a:lstStyle/>
          <a:p>
            <a:fld id="{71CA78F2-1755-4329-94DD-D1D8643F5BAE}" type="datetime1">
              <a:rPr kumimoji="1" lang="zh-TW" altLang="en-US" smtClean="0"/>
              <a:t>2016/6/28</a:t>
            </a:fld>
            <a:endParaRPr kumimoji="1"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fld id="{9817C8A8-35B8-AE40-931E-8A4DB3EB96C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1114" y="6372284"/>
            <a:ext cx="1875842" cy="4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2B14-4615-4091-87A4-B595E48B34E6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37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lang="zh-TW" altLang="en-US" sz="4400" b="1" kern="1200" dirty="0">
                <a:solidFill>
                  <a:srgbClr val="0CB0E7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551B4-1810-4F96-9F1E-F281A26F2F8E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27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lang="zh-TW" altLang="en-US" sz="4400" b="1" kern="1200" dirty="0">
                <a:solidFill>
                  <a:srgbClr val="0CB0E7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22CC-819E-4116-88D0-63200C16FD97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lang="zh-TW" altLang="en-US" sz="4400" b="1" kern="1200" dirty="0">
                <a:solidFill>
                  <a:srgbClr val="0CB0E7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20D5F-FEF3-4F89-8E62-FE02BB3E690E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29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5CD-07DF-4FFA-9906-DAC76FFF0040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615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CE3-FD59-472B-B713-6E087982C33A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62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31E7-3EA4-47C9-BD3B-51D7C3E359B1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874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EDC8-F07C-45B7-BE68-0D0C5CD86024}" type="datetime1">
              <a:rPr kumimoji="1" lang="zh-TW" altLang="en-US" smtClean="0"/>
              <a:t>2016/6/28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7C8A8-35B8-AE40-931E-8A4DB3EB96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3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hyperlink" Target="https://dspim.github.io/data-labs/Power_Preliminary#preliminar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82045"/>
            <a:ext cx="7772400" cy="1918406"/>
          </a:xfrm>
        </p:spPr>
        <p:txBody>
          <a:bodyPr>
            <a:normAutofit/>
          </a:bodyPr>
          <a:lstStyle/>
          <a:p>
            <a:pPr algn="r"/>
            <a:r>
              <a:rPr lang="zh-TW" altLang="en-US" sz="5400" dirty="0" smtClean="0">
                <a:solidFill>
                  <a:schemeClr val="tx2">
                    <a:lumMod val="75000"/>
                  </a:schemeClr>
                </a:solidFill>
              </a:rPr>
              <a:t>北市電力分析</a:t>
            </a:r>
            <a:r>
              <a:rPr lang="zh-TW" altLang="en-US" sz="5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zh-TW" altLang="en-US" sz="5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zh-TW" sz="5400" dirty="0" smtClean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zh-TW" altLang="en-US" sz="5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5400" dirty="0" smtClean="0">
                <a:solidFill>
                  <a:schemeClr val="tx2">
                    <a:lumMod val="75000"/>
                  </a:schemeClr>
                </a:solidFill>
              </a:rPr>
              <a:t>Analysis</a:t>
            </a:r>
            <a:endParaRPr lang="zh-TW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r"/>
            <a:endParaRPr lang="zh-TW" altLang="en-US" sz="2400" dirty="0" smtClean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 smtClean="0">
                <a:solidFill>
                  <a:schemeClr val="tx1"/>
                </a:solidFill>
              </a:rPr>
              <a:t>Speaker:</a:t>
            </a:r>
            <a:r>
              <a:rPr lang="zh-TW" altLang="en-US" sz="2400" dirty="0" smtClean="0">
                <a:solidFill>
                  <a:schemeClr val="tx1"/>
                </a:solidFill>
              </a:rPr>
              <a:t> 林敬昇</a:t>
            </a:r>
            <a:r>
              <a:rPr lang="en-US" altLang="zh-TW" sz="2400" dirty="0" smtClean="0">
                <a:solidFill>
                  <a:schemeClr val="tx1"/>
                </a:solidFill>
              </a:rPr>
              <a:t> (Lin)</a:t>
            </a:r>
            <a:endParaRPr lang="zh-TW" altLang="en-US" sz="2400" dirty="0" smtClean="0">
              <a:solidFill>
                <a:schemeClr val="tx1"/>
              </a:solidFill>
            </a:endParaRPr>
          </a:p>
          <a:p>
            <a:pPr algn="r"/>
            <a:endParaRPr lang="zh-TW" altLang="en-US" sz="2400" dirty="0" smtClean="0">
              <a:solidFill>
                <a:schemeClr val="tx1"/>
              </a:solidFill>
            </a:endParaRPr>
          </a:p>
          <a:p>
            <a:pPr algn="r"/>
            <a:r>
              <a:rPr lang="zh-TW" altLang="en-US" sz="2400" dirty="0" smtClean="0">
                <a:solidFill>
                  <a:schemeClr val="tx1"/>
                </a:solidFill>
              </a:rPr>
              <a:t>楊崇甫</a:t>
            </a:r>
            <a:r>
              <a:rPr lang="en-US" altLang="zh-TW" sz="2400" dirty="0" smtClean="0">
                <a:solidFill>
                  <a:schemeClr val="tx1"/>
                </a:solidFill>
              </a:rPr>
              <a:t>(Alger)</a:t>
            </a:r>
            <a:r>
              <a:rPr lang="zh-TW" altLang="en-US" sz="2400" dirty="0" smtClean="0">
                <a:solidFill>
                  <a:schemeClr val="tx1"/>
                </a:solidFill>
              </a:rPr>
              <a:t>、陳昱霈</a:t>
            </a:r>
            <a:r>
              <a:rPr lang="en-US" altLang="zh-TW" sz="2400" dirty="0" smtClean="0">
                <a:solidFill>
                  <a:schemeClr val="tx1"/>
                </a:solidFill>
              </a:rPr>
              <a:t>(GU</a:t>
            </a:r>
            <a:r>
              <a:rPr lang="en-US" altLang="zh-TW" sz="2400" dirty="0" smtClean="0">
                <a:solidFill>
                  <a:schemeClr val="tx1"/>
                </a:solidFill>
              </a:rPr>
              <a:t>)</a:t>
            </a:r>
            <a:endParaRPr lang="zh-TW" altLang="en-US" sz="2400" dirty="0" smtClean="0">
              <a:solidFill>
                <a:schemeClr val="tx1"/>
              </a:solidFill>
            </a:endParaRPr>
          </a:p>
          <a:p>
            <a:pPr algn="r"/>
            <a:r>
              <a:rPr lang="nl-NL" altLang="zh-TW" sz="2400" dirty="0" smtClean="0">
                <a:solidFill>
                  <a:schemeClr val="tx1"/>
                </a:solidFill>
              </a:rPr>
              <a:t>DSP</a:t>
            </a:r>
            <a:r>
              <a:rPr lang="zh-TW" altLang="nl-NL" sz="2400" dirty="0">
                <a:solidFill>
                  <a:schemeClr val="tx1"/>
                </a:solidFill>
              </a:rPr>
              <a:t>智庫驅動 </a:t>
            </a:r>
            <a:r>
              <a:rPr lang="nl-NL" altLang="zh-TW" sz="2400" dirty="0">
                <a:solidFill>
                  <a:schemeClr val="tx1"/>
                </a:solidFill>
              </a:rPr>
              <a:t>Data Labs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63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951137"/>
            <a:ext cx="5201559" cy="4587775"/>
          </a:xfrm>
          <a:prstGeom prst="rect">
            <a:avLst/>
          </a:prstGeom>
        </p:spPr>
      </p:pic>
      <p:sp>
        <p:nvSpPr>
          <p:cNvPr id="4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b="1" dirty="0" smtClean="0"/>
              <a:t>資料來源＆整合</a:t>
            </a:r>
            <a:endParaRPr lang="en" b="1" dirty="0"/>
          </a:p>
        </p:txBody>
      </p:sp>
      <p:sp>
        <p:nvSpPr>
          <p:cNvPr id="5" name="矩形 4"/>
          <p:cNvSpPr/>
          <p:nvPr/>
        </p:nvSpPr>
        <p:spPr>
          <a:xfrm>
            <a:off x="5844438" y="3367861"/>
            <a:ext cx="3551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不同來源如何</a:t>
            </a:r>
          </a:p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整併？</a:t>
            </a:r>
            <a:endParaRPr kumimoji="1" lang="zh-TW" altLang="en-US" sz="3600" b="1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3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tx1"/>
                </a:solidFill>
              </a:rPr>
              <a:t>台電資料範例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68"/>
            <a:ext cx="9144000" cy="5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tx1"/>
                </a:solidFill>
              </a:rPr>
              <a:t>綜合所得資料範例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7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tx1"/>
                </a:solidFill>
              </a:rPr>
              <a:t>資料盤點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168"/>
            <a:ext cx="91440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tx1"/>
                </a:solidFill>
              </a:rPr>
              <a:t>資料整合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967"/>
            <a:ext cx="9144000" cy="51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19" name="Shape 487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b="1" dirty="0">
                <a:latin typeface="+mn-ea"/>
              </a:rPr>
              <a:t>北市用電量</a:t>
            </a:r>
            <a:r>
              <a:rPr lang="zh-TW" altLang="en-US" b="1" dirty="0" smtClean="0">
                <a:latin typeface="+mn-ea"/>
              </a:rPr>
              <a:t>分析</a:t>
            </a:r>
            <a:r>
              <a:rPr lang="en-US" altLang="zh-TW" dirty="0" smtClean="0"/>
              <a:t> </a:t>
            </a:r>
            <a:r>
              <a:rPr lang="zh-TW" altLang="en-US" dirty="0" smtClean="0"/>
              <a:t>專案</a:t>
            </a:r>
            <a:r>
              <a:rPr lang="en" dirty="0" smtClean="0"/>
              <a:t>成果</a:t>
            </a:r>
            <a:endParaRPr lang="en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1716284"/>
            <a:ext cx="6849035" cy="428064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47482" y="6171684"/>
            <a:ext cx="76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3"/>
              </a:rPr>
              <a:t>https://</a:t>
            </a:r>
            <a:r>
              <a:rPr kumimoji="1" lang="en-US" altLang="zh-TW" dirty="0" err="1">
                <a:hlinkClick r:id="rId3"/>
              </a:rPr>
              <a:t>dspim.github.io</a:t>
            </a:r>
            <a:r>
              <a:rPr kumimoji="1" lang="en-US" altLang="zh-TW" dirty="0">
                <a:hlinkClick r:id="rId3"/>
              </a:rPr>
              <a:t>/data-labs/</a:t>
            </a:r>
            <a:r>
              <a:rPr kumimoji="1" lang="en-US" altLang="zh-TW" dirty="0" err="1">
                <a:hlinkClick r:id="rId3"/>
              </a:rPr>
              <a:t>Power_Preliminary#preliminary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2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16</a:t>
            </a:fld>
            <a:endParaRPr kumimoji="1" lang="zh-TW" altLang="en-US" dirty="0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b="1" dirty="0" smtClean="0"/>
              <a:t>分析結果</a:t>
            </a:r>
            <a:endParaRPr lang="en" b="1" dirty="0"/>
          </a:p>
        </p:txBody>
      </p:sp>
      <p:sp>
        <p:nvSpPr>
          <p:cNvPr id="8" name="矩形 7"/>
          <p:cNvSpPr/>
          <p:nvPr/>
        </p:nvSpPr>
        <p:spPr>
          <a:xfrm>
            <a:off x="342451" y="1552931"/>
            <a:ext cx="811126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找出用電量大戶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/>
              <a:t>運用資料視覺化的技巧，</a:t>
            </a:r>
            <a:r>
              <a:rPr lang="zh-TW" altLang="en-US" sz="2400" dirty="0" smtClean="0"/>
              <a:t>快速找出</a:t>
            </a:r>
            <a:r>
              <a:rPr lang="zh-TW" altLang="en-US" sz="2400" b="1" dirty="0" smtClean="0"/>
              <a:t>台北市</a:t>
            </a:r>
            <a:r>
              <a:rPr lang="zh-TW" altLang="en-US" sz="2400" dirty="0" smtClean="0"/>
              <a:t>用電量概況</a:t>
            </a:r>
          </a:p>
          <a:p>
            <a:pPr>
              <a:lnSpc>
                <a:spcPct val="150000"/>
              </a:lnSpc>
            </a:pPr>
            <a:endParaRPr lang="zh-TW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4" y="3219656"/>
            <a:ext cx="6391835" cy="32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17</a:t>
            </a:fld>
            <a:endParaRPr kumimoji="1" lang="zh-TW" altLang="en-US" dirty="0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8621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b="1" dirty="0" smtClean="0"/>
              <a:t>分析結果</a:t>
            </a:r>
            <a:endParaRPr lang="en" b="1" dirty="0"/>
          </a:p>
        </p:txBody>
      </p:sp>
      <p:sp>
        <p:nvSpPr>
          <p:cNvPr id="8" name="矩形 7"/>
          <p:cNvSpPr/>
          <p:nvPr/>
        </p:nvSpPr>
        <p:spPr>
          <a:xfrm>
            <a:off x="342451" y="1552931"/>
            <a:ext cx="8111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>
                <a:solidFill>
                  <a:srgbClr val="C00000"/>
                </a:solidFill>
                <a:latin typeface="+mn-ea"/>
              </a:rPr>
              <a:t>用電量 </a:t>
            </a:r>
            <a:r>
              <a:rPr kumimoji="1" lang="en-US" altLang="zh-TW" sz="3600" b="1" dirty="0">
                <a:solidFill>
                  <a:srgbClr val="C00000"/>
                </a:solidFill>
                <a:latin typeface="+mn-ea"/>
              </a:rPr>
              <a:t>vs</a:t>
            </a:r>
            <a:r>
              <a:rPr kumimoji="1" lang="zh-TW" altLang="en-US" sz="3600" b="1" dirty="0">
                <a:solidFill>
                  <a:srgbClr val="C00000"/>
                </a:solidFill>
                <a:latin typeface="+mn-ea"/>
              </a:rPr>
              <a:t> 人口</a:t>
            </a: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特性</a:t>
            </a:r>
            <a:endParaRPr lang="zh-TW" alt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/>
              <a:t>結合</a:t>
            </a:r>
            <a:r>
              <a:rPr lang="zh-TW" altLang="en-US" sz="2400" dirty="0"/>
              <a:t>不同來源之開放資料</a:t>
            </a:r>
            <a:r>
              <a:rPr lang="en-US" altLang="zh-TW" sz="2400" dirty="0"/>
              <a:t>(Open</a:t>
            </a:r>
            <a:r>
              <a:rPr lang="zh-TW" altLang="en-US" sz="2400" dirty="0"/>
              <a:t> </a:t>
            </a:r>
            <a:r>
              <a:rPr lang="en-US" altLang="zh-TW" sz="2400" dirty="0"/>
              <a:t>Data)</a:t>
            </a:r>
            <a:r>
              <a:rPr lang="zh-TW" altLang="en-US" sz="2400" dirty="0"/>
              <a:t>，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1" y="3227015"/>
            <a:ext cx="3223084" cy="363098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27101" y="4123764"/>
            <a:ext cx="3505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Ex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:</a:t>
            </a:r>
            <a:r>
              <a:rPr kumimoji="1" lang="zh-TW" altLang="en-US" sz="2400" dirty="0" smtClean="0"/>
              <a:t> </a:t>
            </a:r>
            <a:r>
              <a:rPr kumimoji="1" lang="zh-TW" altLang="en-US" sz="2400" dirty="0" smtClean="0"/>
              <a:t>文山</a:t>
            </a:r>
            <a:r>
              <a:rPr kumimoji="1" lang="zh-TW" altLang="en-US" sz="2400" dirty="0" smtClean="0"/>
              <a:t>區政</a:t>
            </a:r>
            <a:r>
              <a:rPr kumimoji="1" lang="zh-TW" altLang="en-US" sz="2400" dirty="0" smtClean="0"/>
              <a:t>大里</a:t>
            </a:r>
            <a:endParaRPr kumimoji="1" lang="zh-TW" altLang="en-US" sz="2400" dirty="0" smtClean="0"/>
          </a:p>
          <a:p>
            <a:endParaRPr lang="zh-TW" altLang="en-US" sz="2400" dirty="0" smtClean="0"/>
          </a:p>
          <a:p>
            <a:pPr marL="342900" indent="-342900">
              <a:buFontTx/>
              <a:buChar char="-"/>
            </a:pPr>
            <a:r>
              <a:rPr lang="zh-TW" altLang="en-US" sz="2400" dirty="0" smtClean="0"/>
              <a:t>較高</a:t>
            </a:r>
            <a:r>
              <a:rPr lang="zh-TW" altLang="en-US" sz="2400" dirty="0"/>
              <a:t>教育</a:t>
            </a:r>
            <a:r>
              <a:rPr lang="zh-TW" altLang="en-US" sz="2400" dirty="0" smtClean="0"/>
              <a:t>程度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/>
              <a:t>較</a:t>
            </a:r>
            <a:r>
              <a:rPr lang="zh-TW" altLang="en-US" sz="2400" dirty="0" smtClean="0"/>
              <a:t>高所得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/>
              <a:t>較</a:t>
            </a:r>
            <a:r>
              <a:rPr lang="zh-TW" altLang="en-US" sz="2400" dirty="0" smtClean="0"/>
              <a:t>高有偶比</a:t>
            </a:r>
          </a:p>
        </p:txBody>
      </p:sp>
    </p:spTree>
    <p:extLst>
      <p:ext uri="{BB962C8B-B14F-4D97-AF65-F5344CB8AC3E}">
        <p14:creationId xmlns:p14="http://schemas.microsoft.com/office/powerpoint/2010/main" val="21245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9ED24-0B21-4032-96C3-CC88E1D4BC86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90345" y="182502"/>
            <a:ext cx="77884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TW" altLang="en-US" sz="2400" b="1" dirty="0" smtClean="0"/>
          </a:p>
          <a:p>
            <a:pPr>
              <a:lnSpc>
                <a:spcPct val="150000"/>
              </a:lnSpc>
            </a:pPr>
            <a:r>
              <a:rPr kumimoji="1" lang="zh-TW" altLang="en-US" sz="2400" b="1" dirty="0" smtClean="0"/>
              <a:t>林敬昇</a:t>
            </a:r>
            <a:r>
              <a:rPr kumimoji="1" lang="en-US" altLang="zh-TW" sz="2400" b="1" dirty="0" smtClean="0"/>
              <a:t> </a:t>
            </a:r>
            <a:r>
              <a:rPr kumimoji="1" lang="en-US" altLang="zh-TW" sz="2400" b="1" dirty="0" smtClean="0"/>
              <a:t>(Lin</a:t>
            </a:r>
            <a:r>
              <a:rPr kumimoji="1" lang="en-US" altLang="zh-TW" sz="2400" b="1" dirty="0" smtClean="0"/>
              <a:t>)</a:t>
            </a:r>
            <a:endParaRPr kumimoji="1" lang="zh-TW" alt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國立政治大學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統計所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即將畢業</a:t>
            </a:r>
            <a:endParaRPr kumimoji="1" lang="zh-TW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Whoscall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Analyst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/03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/06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zh-TW" alt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Profiling</a:t>
            </a:r>
            <a:endParaRPr kumimoji="1"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  <a:endParaRPr kumimoji="1" lang="zh-TW" alt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全民健康保險資料庫研究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醫療資源利用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人口統計</a:t>
            </a:r>
            <a:endParaRPr kumimoji="1" lang="zh-TW" alt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82" y="3532031"/>
            <a:ext cx="2591308" cy="25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-457200" y="2749416"/>
            <a:ext cx="10058400" cy="769441"/>
          </a:xfrm>
          <a:prstGeom prst="rect">
            <a:avLst/>
          </a:prstGeom>
          <a:noFill/>
          <a:ln>
            <a:noFill/>
          </a:ln>
        </p:spPr>
        <p:txBody>
          <a:bodyPr wrap="square" rIns="360000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n-ea"/>
              </a:rPr>
              <a:t>北市</a:t>
            </a:r>
            <a:r>
              <a:rPr lang="zh-TW" altLang="en-US" sz="4400" b="1" dirty="0" smtClean="0">
                <a:solidFill>
                  <a:srgbClr val="FF0000"/>
                </a:solidFill>
                <a:latin typeface="+mn-ea"/>
              </a:rPr>
              <a:t>用電量</a:t>
            </a:r>
            <a:r>
              <a:rPr lang="zh-TW" altLang="en-US" sz="4400" b="1" dirty="0" smtClean="0">
                <a:latin typeface="+mn-ea"/>
              </a:rPr>
              <a:t>分析專案</a:t>
            </a:r>
            <a:endParaRPr lang="zh-TW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89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專案緣起</a:t>
            </a:r>
            <a:endParaRPr lang="en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7524"/>
            <a:ext cx="9144000" cy="112561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019365" y="5558116"/>
            <a:ext cx="212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From</a:t>
            </a:r>
            <a:r>
              <a:rPr kumimoji="1" lang="zh-TW" altLang="en-US" dirty="0" smtClean="0"/>
              <a:t> 關鍵評論網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2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專案緣起</a:t>
            </a:r>
            <a:endParaRPr lang="en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19365" y="6171684"/>
            <a:ext cx="212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From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udn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592124"/>
            <a:ext cx="7351059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專案緣起</a:t>
            </a:r>
            <a:endParaRPr lang="en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680"/>
            <a:ext cx="9144000" cy="12018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019365" y="5558116"/>
            <a:ext cx="212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From</a:t>
            </a:r>
            <a:r>
              <a:rPr kumimoji="1" lang="zh-TW" altLang="en-US" dirty="0" smtClean="0"/>
              <a:t> 關鍵評論網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0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04246" y="569547"/>
            <a:ext cx="394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 smtClean="0"/>
              <a:t>節電？從何節起？</a:t>
            </a:r>
            <a:endParaRPr kumimoji="1" lang="zh-TW" altLang="en-US" sz="4000" b="1" dirty="0"/>
          </a:p>
        </p:txBody>
      </p:sp>
      <p:sp>
        <p:nvSpPr>
          <p:cNvPr id="9" name="矩形 8"/>
          <p:cNvSpPr/>
          <p:nvPr/>
        </p:nvSpPr>
        <p:spPr>
          <a:xfrm>
            <a:off x="342451" y="1552931"/>
            <a:ext cx="81112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用電大戶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對象：政府機關、公營事業、大專院校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節電方案：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 smtClean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民生用電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對象是誰？地區？人口特性？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節電方法：目前多以宣傳方式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46" y="3155577"/>
            <a:ext cx="6073030" cy="11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072358" y="6465415"/>
            <a:ext cx="448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http://www.thenewslens.com/article/21324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598825"/>
            <a:ext cx="7440706" cy="55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7C8A8-35B8-AE40-931E-8A4DB3EB96C3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sp>
        <p:nvSpPr>
          <p:cNvPr id="5" name="Shape 478"/>
          <p:cNvSpPr txBox="1">
            <a:spLocks/>
          </p:cNvSpPr>
          <p:nvPr/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b="1" dirty="0" smtClean="0"/>
              <a:t>目標</a:t>
            </a:r>
            <a:endParaRPr lang="en" b="1" dirty="0"/>
          </a:p>
        </p:txBody>
      </p:sp>
      <p:sp>
        <p:nvSpPr>
          <p:cNvPr id="8" name="矩形 7"/>
          <p:cNvSpPr/>
          <p:nvPr/>
        </p:nvSpPr>
        <p:spPr>
          <a:xfrm>
            <a:off x="311700" y="2236132"/>
            <a:ext cx="81112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用電量</a:t>
            </a: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zh-TW" sz="3600" b="1" dirty="0" smtClean="0">
                <a:solidFill>
                  <a:srgbClr val="C00000"/>
                </a:solidFill>
                <a:latin typeface="+mn-ea"/>
              </a:rPr>
              <a:t>vs</a:t>
            </a: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 地區？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400" dirty="0" smtClean="0"/>
              <a:t>台北市村里用電量概況</a:t>
            </a:r>
            <a:endParaRPr lang="zh-TW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11700" y="3999755"/>
            <a:ext cx="8111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b="1" dirty="0">
                <a:solidFill>
                  <a:srgbClr val="C00000"/>
                </a:solidFill>
                <a:latin typeface="+mn-ea"/>
              </a:rPr>
              <a:t>用電量 </a:t>
            </a:r>
            <a:r>
              <a:rPr kumimoji="1" lang="en-US" altLang="zh-TW" sz="3600" b="1" dirty="0">
                <a:solidFill>
                  <a:srgbClr val="C00000"/>
                </a:solidFill>
                <a:latin typeface="+mn-ea"/>
              </a:rPr>
              <a:t>vs</a:t>
            </a:r>
            <a:r>
              <a:rPr kumimoji="1" lang="zh-TW" altLang="en-US" sz="3600" b="1" dirty="0">
                <a:solidFill>
                  <a:srgbClr val="C00000"/>
                </a:solidFill>
                <a:latin typeface="+mn-ea"/>
              </a:rPr>
              <a:t> 人口</a:t>
            </a:r>
            <a:r>
              <a:rPr kumimoji="1" lang="zh-TW" altLang="en-US" sz="3600" b="1" dirty="0" smtClean="0">
                <a:solidFill>
                  <a:srgbClr val="C00000"/>
                </a:solidFill>
                <a:latin typeface="+mn-ea"/>
              </a:rPr>
              <a:t>特性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用電量高的族群，有什麼樣的人口特性？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60490" y="3559571"/>
            <a:ext cx="4483510" cy="70788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Ins="360000" rtlCol="0">
            <a:spAutoFit/>
          </a:bodyPr>
          <a:lstStyle/>
          <a:p>
            <a:pPr algn="ctr"/>
            <a:r>
              <a:rPr lang="zh-TW" altLang="en-US" sz="4000" b="1" dirty="0" smtClean="0">
                <a:latin typeface="+mn-ea"/>
              </a:rPr>
              <a:t>  探索性資料分析</a:t>
            </a:r>
            <a:endParaRPr lang="zh-TW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8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293</Words>
  <Application>Microsoft Macintosh PowerPoint</Application>
  <PresentationFormat>如螢幕大小 (4:3)</PresentationFormat>
  <Paragraphs>89</Paragraphs>
  <Slides>17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Calibri</vt:lpstr>
      <vt:lpstr>微軟正黑體</vt:lpstr>
      <vt:lpstr>新細明體</vt:lpstr>
      <vt:lpstr>Arial</vt:lpstr>
      <vt:lpstr>Office 佈景主題</vt:lpstr>
      <vt:lpstr>北市電力分析 Power Analysis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台電資料範例</vt:lpstr>
      <vt:lpstr>綜合所得資料範例</vt:lpstr>
      <vt:lpstr>資料盤點</vt:lpstr>
      <vt:lpstr>資料整合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Tim Hong</dc:creator>
  <cp:lastModifiedBy>sheng lin</cp:lastModifiedBy>
  <cp:revision>165</cp:revision>
  <dcterms:created xsi:type="dcterms:W3CDTF">2014-11-25T08:08:36Z</dcterms:created>
  <dcterms:modified xsi:type="dcterms:W3CDTF">2016-06-28T11:57:28Z</dcterms:modified>
</cp:coreProperties>
</file>